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444444"/>
                </a:solidFill>
                <a:highlight>
                  <a:srgbClr val="FFFFFF"/>
                </a:highlight>
              </a:rPr>
              <a:t>Vetenskap = fakta, teorier, metoder </a:t>
            </a: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Vetenskap kan vara "fakta", ”teorier”, kunskap = VAD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Vetenskap kan vara metoder att söka kunskap göra undersökningar = HUR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lvl="0" indent="-355600">
              <a:lnSpc>
                <a:spcPct val="150000"/>
              </a:lnSpc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" sz="2000">
                <a:solidFill>
                  <a:srgbClr val="444444"/>
                </a:solidFill>
                <a:highlight>
                  <a:srgbClr val="FFFFFF"/>
                </a:highlight>
              </a:rPr>
              <a:t>Är all kunskap man har vetenskap? </a:t>
            </a: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444444"/>
              </a:buClr>
              <a:buSzPct val="100000"/>
            </a:pPr>
            <a:r>
              <a:rPr lang="en" sz="2000">
                <a:solidFill>
                  <a:srgbClr val="444444"/>
                </a:solidFill>
                <a:highlight>
                  <a:srgbClr val="FFFFFF"/>
                </a:highlight>
              </a:rPr>
              <a:t>Kan alla sätt att samla in kunskap kallas vetenskapliga?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444444"/>
                </a:solidFill>
                <a:highlight>
                  <a:srgbClr val="FFFFFF"/>
                </a:highlight>
              </a:rPr>
              <a:t>Tro och vetenskap?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62725" y="1152475"/>
            <a:ext cx="43044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444444"/>
                </a:solidFill>
                <a:highlight>
                  <a:srgbClr val="FFFFFF"/>
                </a:highlight>
              </a:rPr>
              <a:t>Vetenskap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Att bevisa utan att tro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Vetenskapens mål är att vara objektiv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KAN inte hantera subjektiva frågor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Erbjuder ingen absolut sanning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Shape 62"/>
          <p:cNvSpPr txBox="1"/>
          <p:nvPr/>
        </p:nvSpPr>
        <p:spPr>
          <a:xfrm>
            <a:off x="4995425" y="1313025"/>
            <a:ext cx="3771300" cy="27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444444"/>
                </a:solidFill>
                <a:highlight>
                  <a:srgbClr val="FFFFFF"/>
                </a:highlight>
              </a:rPr>
              <a:t>Tro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Att tro utan att bevisa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Ger vägledning om rätt och fel, moral, etik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– Anser sig veta sanningen (i någon form)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Vetenskap och ovetenskap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5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Den vetenskapliga bilden förändras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när vi lär oss mer.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Det finns inga eviga sanningar.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Nya upptäckter kan leda till att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gamla sanningar omvärderas och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nya skapas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7999" y="138901"/>
            <a:ext cx="3420550" cy="27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4025" y="2857974"/>
            <a:ext cx="4148300" cy="311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Naturvetenskapligt arbetssätt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24500" y="1326875"/>
            <a:ext cx="1707900" cy="3948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Egna erfarenheter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720675" y="1907375"/>
            <a:ext cx="1856100" cy="3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Frågan eller problem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006975" y="2468075"/>
            <a:ext cx="1757400" cy="3948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Hypotes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1332775" y="3048575"/>
            <a:ext cx="1609200" cy="3948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Planering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1658575" y="3638975"/>
            <a:ext cx="1500600" cy="7422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Undersökning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Experiment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Fältstudier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432675" y="3611375"/>
            <a:ext cx="1441500" cy="769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Dokumentation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(beskriva och dokumentera)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528525" y="3048575"/>
            <a:ext cx="1204500" cy="3948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Resultat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486100" y="2455700"/>
            <a:ext cx="977400" cy="394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Slutsats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009375" y="1848125"/>
            <a:ext cx="1293300" cy="3948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Utvärdering</a:t>
            </a:r>
          </a:p>
        </p:txBody>
      </p:sp>
      <p:sp>
        <p:nvSpPr>
          <p:cNvPr id="85" name="Shape 85"/>
          <p:cNvSpPr/>
          <p:nvPr/>
        </p:nvSpPr>
        <p:spPr>
          <a:xfrm>
            <a:off x="424500" y="1326882"/>
            <a:ext cx="325790" cy="769833"/>
          </a:xfrm>
          <a:custGeom>
            <a:avLst/>
            <a:gdLst/>
            <a:ahLst/>
            <a:cxnLst/>
            <a:rect l="0" t="0" r="0" b="0"/>
            <a:pathLst>
              <a:path w="8293" h="14612" extrusionOk="0">
                <a:moveTo>
                  <a:pt x="0" y="0"/>
                </a:moveTo>
                <a:cubicBezTo>
                  <a:pt x="197" y="1908"/>
                  <a:pt x="-197" y="9016"/>
                  <a:pt x="1185" y="11452"/>
                </a:cubicBezTo>
                <a:cubicBezTo>
                  <a:pt x="2567" y="13887"/>
                  <a:pt x="7108" y="14085"/>
                  <a:pt x="8293" y="14612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86" name="Shape 86"/>
          <p:cNvSpPr/>
          <p:nvPr/>
        </p:nvSpPr>
        <p:spPr>
          <a:xfrm>
            <a:off x="720675" y="1953157"/>
            <a:ext cx="325790" cy="769833"/>
          </a:xfrm>
          <a:custGeom>
            <a:avLst/>
            <a:gdLst/>
            <a:ahLst/>
            <a:cxnLst/>
            <a:rect l="0" t="0" r="0" b="0"/>
            <a:pathLst>
              <a:path w="8293" h="14612" extrusionOk="0">
                <a:moveTo>
                  <a:pt x="0" y="0"/>
                </a:moveTo>
                <a:cubicBezTo>
                  <a:pt x="197" y="1908"/>
                  <a:pt x="-197" y="9016"/>
                  <a:pt x="1185" y="11452"/>
                </a:cubicBezTo>
                <a:cubicBezTo>
                  <a:pt x="2567" y="13887"/>
                  <a:pt x="7108" y="14085"/>
                  <a:pt x="8293" y="14612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87" name="Shape 87"/>
          <p:cNvSpPr/>
          <p:nvPr/>
        </p:nvSpPr>
        <p:spPr>
          <a:xfrm>
            <a:off x="1006975" y="2468082"/>
            <a:ext cx="325790" cy="769833"/>
          </a:xfrm>
          <a:custGeom>
            <a:avLst/>
            <a:gdLst/>
            <a:ahLst/>
            <a:cxnLst/>
            <a:rect l="0" t="0" r="0" b="0"/>
            <a:pathLst>
              <a:path w="8293" h="14612" extrusionOk="0">
                <a:moveTo>
                  <a:pt x="0" y="0"/>
                </a:moveTo>
                <a:cubicBezTo>
                  <a:pt x="197" y="1908"/>
                  <a:pt x="-197" y="9016"/>
                  <a:pt x="1185" y="11452"/>
                </a:cubicBezTo>
                <a:cubicBezTo>
                  <a:pt x="2567" y="13887"/>
                  <a:pt x="7108" y="14085"/>
                  <a:pt x="8293" y="14612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88" name="Shape 88"/>
          <p:cNvSpPr/>
          <p:nvPr/>
        </p:nvSpPr>
        <p:spPr>
          <a:xfrm>
            <a:off x="1332775" y="3048582"/>
            <a:ext cx="325790" cy="769833"/>
          </a:xfrm>
          <a:custGeom>
            <a:avLst/>
            <a:gdLst/>
            <a:ahLst/>
            <a:cxnLst/>
            <a:rect l="0" t="0" r="0" b="0"/>
            <a:pathLst>
              <a:path w="8293" h="14612" extrusionOk="0">
                <a:moveTo>
                  <a:pt x="0" y="0"/>
                </a:moveTo>
                <a:cubicBezTo>
                  <a:pt x="197" y="1908"/>
                  <a:pt x="-197" y="9016"/>
                  <a:pt x="1185" y="11452"/>
                </a:cubicBezTo>
                <a:cubicBezTo>
                  <a:pt x="2567" y="13887"/>
                  <a:pt x="7108" y="14085"/>
                  <a:pt x="8293" y="14612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stealth" w="lg" len="lg"/>
          </a:ln>
        </p:spPr>
      </p:sp>
      <p:cxnSp>
        <p:nvCxnSpPr>
          <p:cNvPr id="89" name="Shape 89"/>
          <p:cNvCxnSpPr>
            <a:stCxn id="80" idx="3"/>
          </p:cNvCxnSpPr>
          <p:nvPr/>
        </p:nvCxnSpPr>
        <p:spPr>
          <a:xfrm rot="10800000" flipH="1">
            <a:off x="3159175" y="3974675"/>
            <a:ext cx="1273500" cy="3540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0" name="Shape 90"/>
          <p:cNvSpPr/>
          <p:nvPr/>
        </p:nvSpPr>
        <p:spPr>
          <a:xfrm>
            <a:off x="5883925" y="3468125"/>
            <a:ext cx="582450" cy="375150"/>
          </a:xfrm>
          <a:custGeom>
            <a:avLst/>
            <a:gdLst/>
            <a:ahLst/>
            <a:cxnLst/>
            <a:rect l="0" t="0" r="0" b="0"/>
            <a:pathLst>
              <a:path w="23298" h="15006" extrusionOk="0">
                <a:moveTo>
                  <a:pt x="0" y="15006"/>
                </a:moveTo>
                <a:cubicBezTo>
                  <a:pt x="2895" y="14676"/>
                  <a:pt x="13492" y="15532"/>
                  <a:pt x="17375" y="13031"/>
                </a:cubicBezTo>
                <a:cubicBezTo>
                  <a:pt x="21258" y="10530"/>
                  <a:pt x="22310" y="2171"/>
                  <a:pt x="23298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91" name="Shape 91"/>
          <p:cNvSpPr/>
          <p:nvPr/>
        </p:nvSpPr>
        <p:spPr>
          <a:xfrm>
            <a:off x="7463500" y="2282375"/>
            <a:ext cx="582450" cy="375150"/>
          </a:xfrm>
          <a:custGeom>
            <a:avLst/>
            <a:gdLst/>
            <a:ahLst/>
            <a:cxnLst/>
            <a:rect l="0" t="0" r="0" b="0"/>
            <a:pathLst>
              <a:path w="23298" h="15006" extrusionOk="0">
                <a:moveTo>
                  <a:pt x="0" y="15006"/>
                </a:moveTo>
                <a:cubicBezTo>
                  <a:pt x="2895" y="14676"/>
                  <a:pt x="13492" y="15532"/>
                  <a:pt x="17375" y="13031"/>
                </a:cubicBezTo>
                <a:cubicBezTo>
                  <a:pt x="21258" y="10530"/>
                  <a:pt x="22310" y="2171"/>
                  <a:pt x="23298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92" name="Shape 92"/>
          <p:cNvSpPr/>
          <p:nvPr/>
        </p:nvSpPr>
        <p:spPr>
          <a:xfrm>
            <a:off x="6733025" y="2862875"/>
            <a:ext cx="582450" cy="375150"/>
          </a:xfrm>
          <a:custGeom>
            <a:avLst/>
            <a:gdLst/>
            <a:ahLst/>
            <a:cxnLst/>
            <a:rect l="0" t="0" r="0" b="0"/>
            <a:pathLst>
              <a:path w="23298" h="15006" extrusionOk="0">
                <a:moveTo>
                  <a:pt x="0" y="15006"/>
                </a:moveTo>
                <a:cubicBezTo>
                  <a:pt x="2895" y="14676"/>
                  <a:pt x="13492" y="15532"/>
                  <a:pt x="17375" y="13031"/>
                </a:cubicBezTo>
                <a:cubicBezTo>
                  <a:pt x="21258" y="10530"/>
                  <a:pt x="22310" y="2171"/>
                  <a:pt x="23298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lg" len="lg"/>
            <a:tailEnd type="stealth" w="lg" len="lg"/>
          </a:ln>
        </p:spPr>
      </p:sp>
      <p:cxnSp>
        <p:nvCxnSpPr>
          <p:cNvPr id="93" name="Shape 93"/>
          <p:cNvCxnSpPr>
            <a:stCxn id="83" idx="1"/>
            <a:endCxn id="78" idx="3"/>
          </p:cNvCxnSpPr>
          <p:nvPr/>
        </p:nvCxnSpPr>
        <p:spPr>
          <a:xfrm flipH="1">
            <a:off x="2764300" y="2653100"/>
            <a:ext cx="3721800" cy="12300"/>
          </a:xfrm>
          <a:prstGeom prst="straightConnector1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Ordlista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60700"/>
            <a:ext cx="30744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Vetenskap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Vetenskaplig metod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Kunskap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Fakta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Teori/modell  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44444"/>
                </a:solidFill>
                <a:highlight>
                  <a:srgbClr val="FFFFFF"/>
                </a:highlight>
              </a:rPr>
              <a:t>• Experimentell/ undersökningsmetod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247975" y="1260700"/>
            <a:ext cx="2201700" cy="34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Hypotes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Experiment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Observation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Analys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Slutsats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Värdering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046175" y="1260700"/>
            <a:ext cx="2724900" cy="34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Kritisk tänkande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Kreativitet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Nyfikenhet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Objektivt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Subjektivt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</a:rPr>
              <a:t>• Referenser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Bra verb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289075" y="1112975"/>
            <a:ext cx="2028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Reflektera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Diskutera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Observera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Analysera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Värdera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Tolka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Ifrågasätta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Ompröva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262050" y="1152475"/>
            <a:ext cx="24285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Omformulera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Förändra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Baseras på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Bygger på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Beskriva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Förklara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Verifiera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Tro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• Bevisa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Bildspel på skärmen (16:9)</PresentationFormat>
  <Paragraphs>74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Vetenskap = fakta, teorier, metoder  </vt:lpstr>
      <vt:lpstr>Tro och vetenskap? </vt:lpstr>
      <vt:lpstr>Vetenskap och ovetenskap</vt:lpstr>
      <vt:lpstr>Naturvetenskapligt arbetssätt</vt:lpstr>
      <vt:lpstr>Ordlista</vt:lpstr>
      <vt:lpstr>Bra verb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Vetenskap = fakta, teorier, metoder  </dc:title>
  <dc:creator>Anna Triana</dc:creator>
  <cp:lastModifiedBy>Anna Triana</cp:lastModifiedBy>
  <cp:revision>1</cp:revision>
  <dcterms:modified xsi:type="dcterms:W3CDTF">2017-08-29T08:02:57Z</dcterms:modified>
</cp:coreProperties>
</file>